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handoutMasterIdLst>
    <p:handoutMasterId r:id="rId13"/>
  </p:handoutMasterIdLst>
  <p:sldIdLst>
    <p:sldId id="270" r:id="rId2"/>
    <p:sldId id="271" r:id="rId3"/>
    <p:sldId id="272" r:id="rId4"/>
    <p:sldId id="262" r:id="rId5"/>
    <p:sldId id="264" r:id="rId6"/>
    <p:sldId id="267" r:id="rId7"/>
    <p:sldId id="257" r:id="rId8"/>
    <p:sldId id="258" r:id="rId9"/>
    <p:sldId id="274" r:id="rId10"/>
    <p:sldId id="275" r:id="rId11"/>
    <p:sldId id="276" r:id="rId12"/>
  </p:sldIdLst>
  <p:sldSz cx="12192000" cy="6858000"/>
  <p:notesSz cx="7010400" cy="92964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60">
          <p15:clr>
            <a:srgbClr val="A4A3A4"/>
          </p15:clr>
        </p15:guide>
        <p15:guide id="3" pos="3840">
          <p15:clr>
            <a:srgbClr val="A4A3A4"/>
          </p15:clr>
        </p15:guide>
        <p15:guide id="4" pos="4212">
          <p15:clr>
            <a:srgbClr val="A4A3A4"/>
          </p15:clr>
        </p15:guide>
        <p15:guide id="5" pos="7492">
          <p15:clr>
            <a:srgbClr val="A4A3A4"/>
          </p15:clr>
        </p15:guide>
        <p15:guide id="6" pos="2526">
          <p15:clr>
            <a:srgbClr val="A4A3A4"/>
          </p15:clr>
        </p15:guide>
        <p15:guide id="7" pos="2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4660" autoAdjust="0"/>
  </p:normalViewPr>
  <p:slideViewPr>
    <p:cSldViewPr snapToGrid="0">
      <p:cViewPr>
        <p:scale>
          <a:sx n="100" d="100"/>
          <a:sy n="100" d="100"/>
        </p:scale>
        <p:origin x="-144" y="-378"/>
      </p:cViewPr>
      <p:guideLst>
        <p:guide orient="horz" pos="1422"/>
        <p:guide orient="horz" pos="960"/>
        <p:guide pos="3840"/>
        <p:guide pos="4212"/>
        <p:guide pos="7492"/>
        <p:guide pos="2526"/>
        <p:guide pos="222"/>
      </p:guideLst>
    </p:cSldViewPr>
  </p:slideViewPr>
  <p:outlineViewPr>
    <p:cViewPr>
      <p:scale>
        <a:sx n="33" d="100"/>
        <a:sy n="33" d="100"/>
      </p:scale>
      <p:origin x="48" y="30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9994F7A-873A-47FA-A7A4-689CA7410545}" type="datetimeFigureOut">
              <a:rPr lang="en-US" smtClean="0"/>
              <a:t>08-Sep-17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4262213-E5B7-46F1-A9E4-1933F4895065}" type="slidenum">
              <a:rPr lang="en-US" smtClean="0"/>
              <a:t>‹#›</a:t>
            </a:fld>
            <a:endParaRPr lang="en-US"/>
          </a:p>
        </p:txBody>
      </p:sp>
    </p:spTree>
    <p:extLst>
      <p:ext uri="{BB962C8B-B14F-4D97-AF65-F5344CB8AC3E}">
        <p14:creationId xmlns:p14="http://schemas.microsoft.com/office/powerpoint/2010/main" val="34194194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9560" t="53526" r="-7124" b="9869"/>
          <a:stretch/>
        </p:blipFill>
        <p:spPr>
          <a:xfrm rot="16200000">
            <a:off x="-867844" y="867843"/>
            <a:ext cx="6857999" cy="5122311"/>
          </a:xfrm>
          <a:prstGeom prst="rect">
            <a:avLst/>
          </a:prstGeom>
        </p:spPr>
      </p:pic>
      <p:sp>
        <p:nvSpPr>
          <p:cNvPr id="7" name="Rectangle 6"/>
          <p:cNvSpPr/>
          <p:nvPr/>
        </p:nvSpPr>
        <p:spPr>
          <a:xfrm>
            <a:off x="-1" y="1"/>
            <a:ext cx="12229464" cy="19217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370422" y="557939"/>
            <a:ext cx="6510504" cy="1363851"/>
          </a:xfrm>
        </p:spPr>
        <p:txBody>
          <a:bodyPr anchor="b">
            <a:normAutofit/>
          </a:bodyPr>
          <a:lstStyle>
            <a:lvl1pPr algn="ctr">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86382" y="3130658"/>
            <a:ext cx="5194544" cy="2691915"/>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smtClean="0"/>
              <a:pPr/>
              <a:t>08-Sep-17</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pPr/>
              <a:t>‹#›</a:t>
            </a:fld>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79" y="1037347"/>
            <a:ext cx="4580639" cy="582065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422" y="2255851"/>
            <a:ext cx="1067849" cy="106784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9877" y="5710376"/>
            <a:ext cx="1655393" cy="957187"/>
          </a:xfrm>
          <a:prstGeom prst="rect">
            <a:avLst/>
          </a:prstGeom>
        </p:spPr>
      </p:pic>
    </p:spTree>
    <p:extLst>
      <p:ext uri="{BB962C8B-B14F-4D97-AF65-F5344CB8AC3E}">
        <p14:creationId xmlns:p14="http://schemas.microsoft.com/office/powerpoint/2010/main" val="838785065"/>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927105" y="1347508"/>
            <a:ext cx="7727620" cy="5076328"/>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Title 1"/>
          <p:cNvSpPr>
            <a:spLocks noGrp="1"/>
          </p:cNvSpPr>
          <p:nvPr>
            <p:ph type="title"/>
          </p:nvPr>
        </p:nvSpPr>
        <p:spPr>
          <a:xfrm>
            <a:off x="256032" y="1408176"/>
            <a:ext cx="2834640" cy="1016972"/>
          </a:xfrm>
        </p:spPr>
        <p:txBody>
          <a:bodyPr anchor="b">
            <a:normAutofit/>
          </a:bodyPr>
          <a:lstStyle>
            <a:lvl1pPr>
              <a:defRPr sz="3200" b="0"/>
            </a:lvl1pPr>
          </a:lstStyle>
          <a:p>
            <a:r>
              <a:rPr lang="en-US" smtClean="0"/>
              <a:t>Click to edit Master title style</a:t>
            </a:r>
            <a:endParaRPr lang="en-US" dirty="0"/>
          </a:p>
        </p:txBody>
      </p:sp>
      <p:sp>
        <p:nvSpPr>
          <p:cNvPr id="9" name="Text Placeholder 3"/>
          <p:cNvSpPr>
            <a:spLocks noGrp="1"/>
          </p:cNvSpPr>
          <p:nvPr>
            <p:ph type="body" sz="half" idx="2"/>
          </p:nvPr>
        </p:nvSpPr>
        <p:spPr>
          <a:xfrm>
            <a:off x="256032" y="2594113"/>
            <a:ext cx="2834640" cy="3479889"/>
          </a:xfrm>
        </p:spPr>
        <p:txBody>
          <a:bodyPr anchor="t">
            <a:normAutofit/>
          </a:bodyPr>
          <a:lstStyle>
            <a:lvl1pPr marL="0" indent="0">
              <a:lnSpc>
                <a:spcPct val="100000"/>
              </a:lnSpc>
              <a:buClr>
                <a:schemeClr val="bg1"/>
              </a:buClr>
              <a:buFont typeface="Arial" charse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41226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869268" y="1123836"/>
            <a:ext cx="7315200" cy="486091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252919" y="1408176"/>
            <a:ext cx="2947482" cy="505225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0238457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224366"/>
            <a:ext cx="2819400" cy="471923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1224366"/>
            <a:ext cx="7315200" cy="476495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6674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177878" y="1406472"/>
            <a:ext cx="7315200" cy="4846320"/>
          </a:xfrm>
        </p:spPr>
        <p:txBody>
          <a:bodyPr anchor="t"/>
          <a:lstStyle>
            <a:lvl1pPr>
              <a:buClr>
                <a:schemeClr val="tx1"/>
              </a:buClr>
              <a:defRPr sz="2000"/>
            </a:lvl1pPr>
            <a:lvl2pPr>
              <a:buClr>
                <a:schemeClr val="tx1"/>
              </a:buClr>
              <a:defRPr sz="1800"/>
            </a:lvl2pPr>
            <a:lvl3pPr>
              <a:buClr>
                <a:schemeClr val="tx1"/>
              </a:buClr>
              <a:defRPr sz="1600"/>
            </a:lvl3pPr>
            <a:lvl4pPr>
              <a:buClr>
                <a:schemeClr val="tx1"/>
              </a:buClr>
              <a:defRPr sz="1400"/>
            </a:lvl4pPr>
            <a:lvl5pPr>
              <a:buClr>
                <a:schemeClr val="tx1"/>
              </a:buCl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252919" y="1408176"/>
            <a:ext cx="2947482" cy="505225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377928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1440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67912" y="1408176"/>
            <a:ext cx="3474720" cy="4865483"/>
          </a:xfrm>
        </p:spPr>
        <p:txBody>
          <a:bodyPr/>
          <a:lstStyle>
            <a:lvl1pPr>
              <a:buClr>
                <a:schemeClr val="tx1"/>
              </a:buCl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1408176"/>
            <a:ext cx="3474720" cy="486548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252919" y="1408176"/>
            <a:ext cx="2947482" cy="505225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6264357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7912" y="140817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231552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40817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231552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252919" y="1408176"/>
            <a:ext cx="2947482" cy="505225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5411824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52919" y="1408176"/>
            <a:ext cx="2947482" cy="5052259"/>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8524984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7450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3698" t="2285" r="54316" b="3069"/>
          <a:stretch/>
        </p:blipFill>
        <p:spPr>
          <a:xfrm rot="16200000">
            <a:off x="5663944" y="-5663947"/>
            <a:ext cx="864111" cy="12192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135" y="85116"/>
            <a:ext cx="1293615" cy="747998"/>
          </a:xfrm>
          <a:prstGeom prst="rect">
            <a:avLst/>
          </a:prstGeom>
        </p:spPr>
      </p:pic>
    </p:spTree>
    <p:extLst>
      <p:ext uri="{BB962C8B-B14F-4D97-AF65-F5344CB8AC3E}">
        <p14:creationId xmlns:p14="http://schemas.microsoft.com/office/powerpoint/2010/main" val="1007959673"/>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7817" y="1406472"/>
            <a:ext cx="7315200" cy="484632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56032" y="1408176"/>
            <a:ext cx="2834640" cy="1016972"/>
          </a:xfrm>
        </p:spPr>
        <p:txBody>
          <a:bodyPr anchor="b">
            <a:normAutofit/>
          </a:bodyPr>
          <a:lstStyle>
            <a:lvl1pPr>
              <a:defRPr sz="3200" b="0"/>
            </a:lvl1pPr>
          </a:lstStyle>
          <a:p>
            <a:r>
              <a:rPr lang="en-US" smtClean="0"/>
              <a:t>Click to edit Master title style</a:t>
            </a:r>
            <a:endParaRPr lang="en-US" dirty="0"/>
          </a:p>
        </p:txBody>
      </p:sp>
      <p:sp>
        <p:nvSpPr>
          <p:cNvPr id="6" name="Text Placeholder 3"/>
          <p:cNvSpPr>
            <a:spLocks noGrp="1"/>
          </p:cNvSpPr>
          <p:nvPr>
            <p:ph type="body" sz="half" idx="2"/>
          </p:nvPr>
        </p:nvSpPr>
        <p:spPr>
          <a:xfrm>
            <a:off x="256032" y="2594113"/>
            <a:ext cx="2834640" cy="3479889"/>
          </a:xfrm>
        </p:spPr>
        <p:txBody>
          <a:bodyPr anchor="t">
            <a:normAutofit/>
          </a:bodyPr>
          <a:lstStyle>
            <a:lvl1pPr marL="0" indent="0">
              <a:lnSpc>
                <a:spcPct val="100000"/>
              </a:lnSpc>
              <a:buClr>
                <a:schemeClr val="bg1"/>
              </a:buClr>
              <a:buFont typeface="Arial" charse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7216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l="33698" t="2285" r="54316" b="3069"/>
          <a:stretch/>
        </p:blipFill>
        <p:spPr>
          <a:xfrm rot="16200000">
            <a:off x="5663944" y="-5663947"/>
            <a:ext cx="864111" cy="12192000"/>
          </a:xfrm>
          <a:prstGeom prst="rect">
            <a:avLst/>
          </a:prstGeom>
        </p:spPr>
      </p:pic>
      <p:sp>
        <p:nvSpPr>
          <p:cNvPr id="7" name="Rectangle 6"/>
          <p:cNvSpPr/>
          <p:nvPr/>
        </p:nvSpPr>
        <p:spPr>
          <a:xfrm>
            <a:off x="1" y="864108"/>
            <a:ext cx="3443590" cy="59938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252919" y="1408176"/>
            <a:ext cx="2947482" cy="501319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69268" y="1300734"/>
            <a:ext cx="7315200" cy="5120640"/>
          </a:xfrm>
          <a:prstGeom prst="rect">
            <a:avLst/>
          </a:prstGeom>
        </p:spPr>
        <p:txBody>
          <a:bodyPr vert="horz" lIns="91440" tIns="45720" rIns="91440" bIns="45720" rtlCol="0" anchor="ct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34135" y="85116"/>
            <a:ext cx="1293615" cy="747998"/>
          </a:xfrm>
          <a:prstGeom prst="rect">
            <a:avLst/>
          </a:prstGeom>
        </p:spPr>
      </p:pic>
    </p:spTree>
    <p:extLst>
      <p:ext uri="{BB962C8B-B14F-4D97-AF65-F5344CB8AC3E}">
        <p14:creationId xmlns:p14="http://schemas.microsoft.com/office/powerpoint/2010/main" val="7888595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Cambria" charset="0"/>
          <a:ea typeface="Cambria" charset="0"/>
          <a:cs typeface="Cambria"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ITgA0-LBlG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ucksters.com/biography/uspresidents/abrahamlincoln.php" TargetMode="External"/><Relationship Id="rId2" Type="http://schemas.openxmlformats.org/officeDocument/2006/relationships/hyperlink" Target="https://www.commonlit.org/texts/honest-abe"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youtu.be/fTjYG1Tya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11452"/>
            <a:ext cx="7315200" cy="1522073"/>
          </a:xfrm>
        </p:spPr>
        <p:txBody>
          <a:bodyPr/>
          <a:lstStyle/>
          <a:p>
            <a:r>
              <a:rPr lang="en-US" dirty="0" smtClean="0"/>
              <a:t>Weaknesses</a:t>
            </a:r>
            <a:endParaRPr lang="en-US" dirty="0"/>
          </a:p>
        </p:txBody>
      </p:sp>
      <p:sp>
        <p:nvSpPr>
          <p:cNvPr id="6" name="TextBox 5"/>
          <p:cNvSpPr txBox="1"/>
          <p:nvPr/>
        </p:nvSpPr>
        <p:spPr>
          <a:xfrm>
            <a:off x="6503332" y="2426329"/>
            <a:ext cx="4469468" cy="584775"/>
          </a:xfrm>
          <a:prstGeom prst="rect">
            <a:avLst/>
          </a:prstGeom>
          <a:noFill/>
        </p:spPr>
        <p:txBody>
          <a:bodyPr wrap="square" rtlCol="0">
            <a:spAutoFit/>
          </a:bodyPr>
          <a:lstStyle/>
          <a:p>
            <a:r>
              <a:rPr lang="en-US" sz="3200" dirty="0" smtClean="0"/>
              <a:t>Learning Objectives:</a:t>
            </a:r>
            <a:endParaRPr lang="en-US" sz="3200" dirty="0"/>
          </a:p>
        </p:txBody>
      </p:sp>
      <p:sp>
        <p:nvSpPr>
          <p:cNvPr id="4" name="Subtitle 2"/>
          <p:cNvSpPr txBox="1">
            <a:spLocks/>
          </p:cNvSpPr>
          <p:nvPr/>
        </p:nvSpPr>
        <p:spPr>
          <a:xfrm>
            <a:off x="6686382" y="3130658"/>
            <a:ext cx="5194544" cy="26919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charset="0"/>
              <a:buChar char="•"/>
            </a:pPr>
            <a:r>
              <a:rPr lang="en-US" dirty="0"/>
              <a:t>Students will define a weakness.</a:t>
            </a:r>
          </a:p>
          <a:p>
            <a:pPr marL="342900" indent="-342900">
              <a:buFont typeface="Arial" charset="0"/>
              <a:buChar char="•"/>
            </a:pPr>
            <a:r>
              <a:rPr lang="en-US" dirty="0"/>
              <a:t>Students will identify five of their personal weaknesses. </a:t>
            </a:r>
          </a:p>
        </p:txBody>
      </p:sp>
    </p:spTree>
    <p:extLst>
      <p:ext uri="{BB962C8B-B14F-4D97-AF65-F5344CB8AC3E}">
        <p14:creationId xmlns:p14="http://schemas.microsoft.com/office/powerpoint/2010/main" val="342112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2919" y="1408176"/>
            <a:ext cx="3185606" cy="5052259"/>
          </a:xfrm>
        </p:spPr>
        <p:txBody>
          <a:bodyPr/>
          <a:lstStyle/>
          <a:p>
            <a:r>
              <a:rPr lang="en-US" dirty="0"/>
              <a:t>Cross Curriculum Activity</a:t>
            </a:r>
            <a:r>
              <a:rPr lang="en-US" dirty="0" smtClean="0"/>
              <a:t>:</a:t>
            </a:r>
            <a:endParaRPr lang="en-US" sz="2800" dirty="0">
              <a:latin typeface="+mj-lt"/>
            </a:endParaRPr>
          </a:p>
        </p:txBody>
      </p:sp>
      <p:sp>
        <p:nvSpPr>
          <p:cNvPr id="5" name="Title 5"/>
          <p:cNvSpPr txBox="1">
            <a:spLocks/>
          </p:cNvSpPr>
          <p:nvPr/>
        </p:nvSpPr>
        <p:spPr>
          <a:xfrm>
            <a:off x="252919" y="1846326"/>
            <a:ext cx="3185606" cy="505225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spc="-60" baseline="0">
                <a:solidFill>
                  <a:srgbClr val="FFFFFF"/>
                </a:solidFill>
                <a:latin typeface="Cambria" charset="0"/>
                <a:ea typeface="Cambria" charset="0"/>
                <a:cs typeface="Cambria" charset="0"/>
              </a:defRPr>
            </a:lvl1pPr>
          </a:lstStyle>
          <a:p>
            <a:r>
              <a:rPr lang="en-US" dirty="0" smtClean="0"/>
              <a:t/>
            </a:r>
            <a:br>
              <a:rPr lang="en-US" dirty="0" smtClean="0"/>
            </a:br>
            <a:r>
              <a:rPr lang="en-US" dirty="0" smtClean="0"/>
              <a:t/>
            </a:r>
            <a:br>
              <a:rPr lang="en-US" dirty="0" smtClean="0"/>
            </a:br>
            <a:r>
              <a:rPr lang="en-US" sz="2800" dirty="0" smtClean="0">
                <a:latin typeface="+mj-lt"/>
              </a:rPr>
              <a:t>Abraham Lincoln </a:t>
            </a:r>
            <a:endParaRPr lang="en-US" sz="2800" dirty="0">
              <a:latin typeface="+mj-lt"/>
            </a:endParaRPr>
          </a:p>
        </p:txBody>
      </p:sp>
      <p:pic>
        <p:nvPicPr>
          <p:cNvPr id="2" name="image" descr="Self created image of Abraham Lincol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72" y="3605661"/>
            <a:ext cx="1776682" cy="2368909"/>
          </a:xfrm>
          <a:prstGeom prst="rect">
            <a:avLst/>
          </a:prstGeom>
        </p:spPr>
      </p:pic>
      <p:sp>
        <p:nvSpPr>
          <p:cNvPr id="3" name="Content Placeholder 2"/>
          <p:cNvSpPr>
            <a:spLocks noGrp="1"/>
          </p:cNvSpPr>
          <p:nvPr>
            <p:ph idx="1"/>
          </p:nvPr>
        </p:nvSpPr>
        <p:spPr>
          <a:xfrm>
            <a:off x="3897842" y="1464183"/>
            <a:ext cx="7995707" cy="5450428"/>
          </a:xfrm>
        </p:spPr>
        <p:txBody>
          <a:bodyPr>
            <a:normAutofit/>
          </a:bodyPr>
          <a:lstStyle/>
          <a:p>
            <a:pPr marL="0" lvl="0" indent="0">
              <a:buNone/>
            </a:pPr>
            <a:r>
              <a:rPr lang="en-US" sz="1900" dirty="0" smtClean="0"/>
              <a:t>Facts about Abraham Lincoln: </a:t>
            </a:r>
          </a:p>
          <a:p>
            <a:pPr lvl="0">
              <a:buFont typeface="Arial" pitchFamily="34" charset="0"/>
              <a:buChar char="•"/>
            </a:pPr>
            <a:r>
              <a:rPr lang="en-US" sz="1900" dirty="0" smtClean="0"/>
              <a:t>Grew </a:t>
            </a:r>
            <a:r>
              <a:rPr lang="en-US" sz="1900" dirty="0"/>
              <a:t>up in Kentucky and was from a poor family. </a:t>
            </a:r>
          </a:p>
          <a:p>
            <a:pPr lvl="0">
              <a:buFont typeface="Arial" pitchFamily="34" charset="0"/>
              <a:buChar char="•"/>
            </a:pPr>
            <a:r>
              <a:rPr lang="en-US" sz="1900" dirty="0" smtClean="0"/>
              <a:t>Self-educated </a:t>
            </a:r>
            <a:r>
              <a:rPr lang="en-US" sz="1900" dirty="0"/>
              <a:t>and became a lawyer.  </a:t>
            </a:r>
          </a:p>
          <a:p>
            <a:pPr lvl="0">
              <a:buFont typeface="Arial" pitchFamily="34" charset="0"/>
              <a:buChar char="•"/>
            </a:pPr>
            <a:r>
              <a:rPr lang="en-US" sz="1900" dirty="0" smtClean="0"/>
              <a:t>Elected </a:t>
            </a:r>
            <a:r>
              <a:rPr lang="en-US" sz="1900" dirty="0"/>
              <a:t>to the Illinois House of Representatives where he worked for 8 years before being elected president.  </a:t>
            </a:r>
          </a:p>
          <a:p>
            <a:pPr lvl="0">
              <a:buFont typeface="Arial" pitchFamily="34" charset="0"/>
              <a:buChar char="•"/>
            </a:pPr>
            <a:r>
              <a:rPr lang="en-US" sz="1900" dirty="0"/>
              <a:t>N</a:t>
            </a:r>
            <a:r>
              <a:rPr lang="en-US" sz="1900" dirty="0" smtClean="0"/>
              <a:t>ickname </a:t>
            </a:r>
            <a:r>
              <a:rPr lang="en-US" sz="1900" dirty="0"/>
              <a:t>was “Honest Abe” and many people believe that President Lincoln was one of the most honest presidents. </a:t>
            </a:r>
          </a:p>
          <a:p>
            <a:pPr lvl="0">
              <a:buFont typeface="Arial" pitchFamily="34" charset="0"/>
              <a:buChar char="•"/>
            </a:pPr>
            <a:r>
              <a:rPr lang="en-US" sz="1900" dirty="0" smtClean="0"/>
              <a:t>16th </a:t>
            </a:r>
            <a:r>
              <a:rPr lang="en-US" sz="1900" dirty="0"/>
              <a:t>president of the United States.</a:t>
            </a:r>
          </a:p>
          <a:p>
            <a:pPr lvl="0">
              <a:buFont typeface="Arial" pitchFamily="34" charset="0"/>
              <a:buChar char="•"/>
            </a:pPr>
            <a:r>
              <a:rPr lang="en-US" sz="1900" dirty="0"/>
              <a:t>P</a:t>
            </a:r>
            <a:r>
              <a:rPr lang="en-US" sz="1900" dirty="0" smtClean="0"/>
              <a:t>resident </a:t>
            </a:r>
            <a:r>
              <a:rPr lang="en-US" sz="1900" dirty="0"/>
              <a:t>during a difficult time for America during the Civil War.  It was a time when the country was divided; the north and south had very different views (perspectives) on what they wanted and what was important to them. </a:t>
            </a:r>
          </a:p>
          <a:p>
            <a:pPr lvl="0">
              <a:buFont typeface="Arial" pitchFamily="34" charset="0"/>
              <a:buChar char="•"/>
            </a:pPr>
            <a:r>
              <a:rPr lang="en-US" sz="1900" dirty="0"/>
              <a:t>O</a:t>
            </a:r>
            <a:r>
              <a:rPr lang="en-US" sz="1900" dirty="0" smtClean="0"/>
              <a:t>pposed </a:t>
            </a:r>
            <a:r>
              <a:rPr lang="en-US" sz="1900" dirty="0"/>
              <a:t>to slavery and this did not make him popular with everyone.</a:t>
            </a:r>
          </a:p>
          <a:p>
            <a:pPr lvl="0">
              <a:buFont typeface="Arial" pitchFamily="34" charset="0"/>
              <a:buChar char="•"/>
            </a:pPr>
            <a:r>
              <a:rPr lang="en-US" sz="1900" dirty="0"/>
              <a:t>Physical characteristics include his height of 6 feet 4 inches (the tallest president ever) and he had a full beard.    </a:t>
            </a:r>
          </a:p>
          <a:p>
            <a:endParaRPr lang="en-US" sz="1900" dirty="0"/>
          </a:p>
        </p:txBody>
      </p:sp>
    </p:spTree>
    <p:extLst>
      <p:ext uri="{BB962C8B-B14F-4D97-AF65-F5344CB8AC3E}">
        <p14:creationId xmlns:p14="http://schemas.microsoft.com/office/powerpoint/2010/main" val="849943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2919" y="1408176"/>
            <a:ext cx="3185606" cy="5052259"/>
          </a:xfrm>
        </p:spPr>
        <p:txBody>
          <a:bodyPr/>
          <a:lstStyle/>
          <a:p>
            <a:r>
              <a:rPr lang="en-US" dirty="0" smtClean="0"/>
              <a:t>Cross Curriculum Activity:</a:t>
            </a:r>
            <a:endParaRPr lang="en-US" sz="2800" dirty="0">
              <a:latin typeface="+mj-lt"/>
            </a:endParaRPr>
          </a:p>
        </p:txBody>
      </p:sp>
      <p:sp>
        <p:nvSpPr>
          <p:cNvPr id="5" name="Title 1"/>
          <p:cNvSpPr txBox="1">
            <a:spLocks/>
          </p:cNvSpPr>
          <p:nvPr/>
        </p:nvSpPr>
        <p:spPr>
          <a:xfrm>
            <a:off x="252919" y="2732151"/>
            <a:ext cx="3185606" cy="505225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spc="-60" baseline="0">
                <a:solidFill>
                  <a:srgbClr val="FFFFFF"/>
                </a:solidFill>
                <a:latin typeface="Cambria" charset="0"/>
                <a:ea typeface="Cambria" charset="0"/>
                <a:cs typeface="Cambria" charset="0"/>
              </a:defRPr>
            </a:lvl1pPr>
          </a:lstStyle>
          <a:p>
            <a:r>
              <a:rPr lang="en-US" sz="2800" dirty="0" smtClean="0">
                <a:latin typeface="+mj-lt"/>
              </a:rPr>
              <a:t>Abraham Lincoln </a:t>
            </a:r>
            <a:endParaRPr lang="en-US" sz="2800" dirty="0">
              <a:latin typeface="+mj-lt"/>
            </a:endParaRPr>
          </a:p>
        </p:txBody>
      </p:sp>
      <p:pic>
        <p:nvPicPr>
          <p:cNvPr id="2" name="image" descr="Abraham Lincol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434" y="422351"/>
            <a:ext cx="1820494" cy="1664730"/>
          </a:xfrm>
          <a:prstGeom prst="rect">
            <a:avLst/>
          </a:prstGeom>
        </p:spPr>
      </p:pic>
      <p:sp>
        <p:nvSpPr>
          <p:cNvPr id="3" name="Content Placeholder 2"/>
          <p:cNvSpPr>
            <a:spLocks noGrp="1"/>
          </p:cNvSpPr>
          <p:nvPr>
            <p:ph idx="1"/>
          </p:nvPr>
        </p:nvSpPr>
        <p:spPr>
          <a:xfrm>
            <a:off x="3859540" y="2087081"/>
            <a:ext cx="7315200" cy="4409411"/>
          </a:xfrm>
        </p:spPr>
        <p:txBody>
          <a:bodyPr>
            <a:normAutofit/>
          </a:bodyPr>
          <a:lstStyle/>
          <a:p>
            <a:pPr lvl="0">
              <a:buFont typeface="Arial" pitchFamily="34" charset="0"/>
              <a:buChar char="•"/>
            </a:pPr>
            <a:r>
              <a:rPr lang="en-US" dirty="0" smtClean="0"/>
              <a:t>President </a:t>
            </a:r>
            <a:r>
              <a:rPr lang="en-US" dirty="0"/>
              <a:t>Lincoln was trustworthy and honest, and he assumed others always shared his values. However, this was not always true. Everyone has different values. Maybe he was too trusting, this weakness led to problems in his ability to lead his men.  </a:t>
            </a:r>
          </a:p>
          <a:p>
            <a:pPr lvl="0">
              <a:buFont typeface="Arial" pitchFamily="34" charset="0"/>
              <a:buChar char="•"/>
            </a:pPr>
            <a:r>
              <a:rPr lang="en-US" dirty="0"/>
              <a:t>Sometimes his orders were not followed and he gave his men many chances to change. It was not easy for Lincoln to discipline his men (punish them) or hold them accountable (make them do what they are supposed to do).   </a:t>
            </a:r>
          </a:p>
          <a:p>
            <a:pPr lvl="0">
              <a:buFont typeface="Arial" pitchFamily="34" charset="0"/>
              <a:buChar char="•"/>
            </a:pPr>
            <a:r>
              <a:rPr lang="en-US" dirty="0"/>
              <a:t>Some historians say that this weakness made the war last longer because he didn’t get rid of generals in his army that were doing a bad job.  </a:t>
            </a:r>
          </a:p>
          <a:p>
            <a:pPr>
              <a:buFont typeface="Arial" pitchFamily="34" charset="0"/>
              <a:buChar char="•"/>
            </a:pPr>
            <a:r>
              <a:rPr lang="en-US" dirty="0" smtClean="0"/>
              <a:t>What may have been some of Lincoln’s weaknesses?</a:t>
            </a:r>
          </a:p>
        </p:txBody>
      </p:sp>
    </p:spTree>
    <p:extLst>
      <p:ext uri="{BB962C8B-B14F-4D97-AF65-F5344CB8AC3E}">
        <p14:creationId xmlns:p14="http://schemas.microsoft.com/office/powerpoint/2010/main" val="2036250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44" y="1408176"/>
            <a:ext cx="2947482" cy="5052259"/>
          </a:xfrm>
        </p:spPr>
        <p:txBody>
          <a:bodyPr/>
          <a:lstStyle/>
          <a:p>
            <a:r>
              <a:rPr lang="en-US" dirty="0" smtClean="0"/>
              <a:t>Kick-off Discussion:</a:t>
            </a:r>
            <a:endParaRPr lang="en-US" sz="2800" dirty="0">
              <a:latin typeface="+mj-lt"/>
            </a:endParaRPr>
          </a:p>
        </p:txBody>
      </p:sp>
      <p:sp>
        <p:nvSpPr>
          <p:cNvPr id="7" name="Title 1"/>
          <p:cNvSpPr txBox="1">
            <a:spLocks/>
          </p:cNvSpPr>
          <p:nvPr/>
        </p:nvSpPr>
        <p:spPr>
          <a:xfrm>
            <a:off x="262444" y="2732151"/>
            <a:ext cx="2947482" cy="505225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spc="-60" baseline="0">
                <a:solidFill>
                  <a:srgbClr val="FFFFFF"/>
                </a:solidFill>
                <a:latin typeface="Cambria" charset="0"/>
                <a:ea typeface="Cambria" charset="0"/>
                <a:cs typeface="Cambria" charset="0"/>
              </a:defRPr>
            </a:lvl1pPr>
          </a:lstStyle>
          <a:p>
            <a:r>
              <a:rPr lang="en-US" sz="2800" dirty="0" smtClean="0">
                <a:latin typeface="+mj-lt"/>
              </a:rPr>
              <a:t>Agree or Disagree?</a:t>
            </a:r>
            <a:br>
              <a:rPr lang="en-US" sz="2800" dirty="0" smtClean="0">
                <a:latin typeface="+mj-lt"/>
              </a:rPr>
            </a:br>
            <a:r>
              <a:rPr lang="en-US" sz="2800" dirty="0" smtClean="0">
                <a:latin typeface="+mj-lt"/>
              </a:rPr>
              <a:t/>
            </a:r>
            <a:br>
              <a:rPr lang="en-US" sz="2800" dirty="0" smtClean="0">
                <a:latin typeface="+mj-lt"/>
              </a:rPr>
            </a:br>
            <a:r>
              <a:rPr lang="en-US" sz="2800" dirty="0" smtClean="0">
                <a:latin typeface="+mj-lt"/>
              </a:rPr>
              <a:t>Why?</a:t>
            </a:r>
            <a:endParaRPr lang="en-US" sz="2800" dirty="0">
              <a:latin typeface="+mj-lt"/>
            </a:endParaRPr>
          </a:p>
        </p:txBody>
      </p:sp>
      <p:grpSp>
        <p:nvGrpSpPr>
          <p:cNvPr id="6" name="Group 5"/>
          <p:cNvGrpSpPr/>
          <p:nvPr/>
        </p:nvGrpSpPr>
        <p:grpSpPr>
          <a:xfrm>
            <a:off x="7215277" y="1000012"/>
            <a:ext cx="2494945" cy="1078302"/>
            <a:chOff x="7177177" y="1123837"/>
            <a:chExt cx="2494945" cy="1078302"/>
          </a:xfrm>
        </p:grpSpPr>
        <p:pic>
          <p:nvPicPr>
            <p:cNvPr id="4" name="image" descr="hand showing thumb up and down communicating agree or disagr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177" y="1123837"/>
              <a:ext cx="1078302" cy="1078302"/>
            </a:xfrm>
            <a:prstGeom prst="rect">
              <a:avLst/>
            </a:prstGeom>
          </p:spPr>
        </p:pic>
        <p:pic>
          <p:nvPicPr>
            <p:cNvPr id="5"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415" y="1156432"/>
              <a:ext cx="1045707" cy="1045707"/>
            </a:xfrm>
            <a:prstGeom prst="rect">
              <a:avLst/>
            </a:prstGeom>
          </p:spPr>
        </p:pic>
      </p:grpSp>
      <p:sp>
        <p:nvSpPr>
          <p:cNvPr id="3" name="Content Placeholder 2"/>
          <p:cNvSpPr>
            <a:spLocks noGrp="1"/>
          </p:cNvSpPr>
          <p:nvPr>
            <p:ph idx="1"/>
          </p:nvPr>
        </p:nvSpPr>
        <p:spPr>
          <a:xfrm>
            <a:off x="3892128" y="2130372"/>
            <a:ext cx="7315200" cy="4846320"/>
          </a:xfrm>
        </p:spPr>
        <p:txBody>
          <a:bodyPr/>
          <a:lstStyle/>
          <a:p>
            <a:pPr marL="0" lvl="0" indent="0">
              <a:buNone/>
            </a:pPr>
            <a:r>
              <a:rPr lang="en-US" dirty="0" smtClean="0"/>
              <a:t>Do you agree or disagree?</a:t>
            </a:r>
          </a:p>
          <a:p>
            <a:pPr lvl="0">
              <a:buFont typeface="Arial" pitchFamily="34" charset="0"/>
              <a:buChar char="•"/>
            </a:pPr>
            <a:r>
              <a:rPr lang="en-US" dirty="0"/>
              <a:t>H</a:t>
            </a:r>
            <a:r>
              <a:rPr lang="en-US" dirty="0" smtClean="0"/>
              <a:t>aving </a:t>
            </a:r>
            <a:r>
              <a:rPr lang="en-US" dirty="0"/>
              <a:t>weakness refers only to physical strength. </a:t>
            </a:r>
          </a:p>
          <a:p>
            <a:pPr lvl="0">
              <a:buFont typeface="Arial" pitchFamily="34" charset="0"/>
              <a:buChar char="•"/>
            </a:pPr>
            <a:r>
              <a:rPr lang="en-US" dirty="0"/>
              <a:t>A weakness cannot become a strength.</a:t>
            </a:r>
          </a:p>
          <a:p>
            <a:pPr lvl="0">
              <a:buFont typeface="Arial" pitchFamily="34" charset="0"/>
              <a:buChar char="•"/>
            </a:pPr>
            <a:r>
              <a:rPr lang="en-US" dirty="0"/>
              <a:t>A personal weakness may be a character </a:t>
            </a:r>
            <a:r>
              <a:rPr lang="en-US" dirty="0" smtClean="0"/>
              <a:t>trait </a:t>
            </a:r>
            <a:r>
              <a:rPr lang="en-US" dirty="0"/>
              <a:t>such as being shy. </a:t>
            </a:r>
          </a:p>
          <a:p>
            <a:pPr lvl="0">
              <a:buFont typeface="Arial" pitchFamily="34" charset="0"/>
              <a:buChar char="•"/>
            </a:pPr>
            <a:r>
              <a:rPr lang="en-US" dirty="0"/>
              <a:t>You can change a weakness into a strength through practice. </a:t>
            </a:r>
          </a:p>
          <a:p>
            <a:endParaRPr lang="en-US" dirty="0"/>
          </a:p>
        </p:txBody>
      </p:sp>
    </p:spTree>
    <p:extLst>
      <p:ext uri="{BB962C8B-B14F-4D97-AF65-F5344CB8AC3E}">
        <p14:creationId xmlns:p14="http://schemas.microsoft.com/office/powerpoint/2010/main" val="947729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2444" y="1408176"/>
            <a:ext cx="2947482" cy="5052259"/>
          </a:xfrm>
        </p:spPr>
        <p:txBody>
          <a:bodyPr/>
          <a:lstStyle/>
          <a:p>
            <a:r>
              <a:rPr lang="en-US" dirty="0" smtClean="0"/>
              <a:t>Kick-off Discussion</a:t>
            </a:r>
            <a:endParaRPr lang="en-US" sz="2800" dirty="0">
              <a:latin typeface="+mj-lt"/>
            </a:endParaRPr>
          </a:p>
        </p:txBody>
      </p:sp>
      <p:sp>
        <p:nvSpPr>
          <p:cNvPr id="3" name="Content Placeholder 2"/>
          <p:cNvSpPr>
            <a:spLocks noGrp="1"/>
          </p:cNvSpPr>
          <p:nvPr>
            <p:ph idx="1"/>
          </p:nvPr>
        </p:nvSpPr>
        <p:spPr>
          <a:xfrm>
            <a:off x="3901653" y="1444572"/>
            <a:ext cx="7315200" cy="4846320"/>
          </a:xfrm>
        </p:spPr>
        <p:txBody>
          <a:bodyPr/>
          <a:lstStyle/>
          <a:p>
            <a:pPr marL="0" indent="0" algn="ctr">
              <a:buNone/>
            </a:pPr>
            <a:r>
              <a:rPr lang="en-US" dirty="0" smtClean="0"/>
              <a:t>[Insert photo of person used in discussion on Traits and Strengths]</a:t>
            </a:r>
          </a:p>
          <a:p>
            <a:pPr marL="0" indent="0" algn="ctr">
              <a:buNone/>
            </a:pPr>
            <a:endParaRPr lang="en-US" dirty="0" smtClean="0"/>
          </a:p>
          <a:p>
            <a:pPr>
              <a:buFont typeface="Arial" pitchFamily="34" charset="0"/>
              <a:buChar char="•"/>
            </a:pPr>
            <a:r>
              <a:rPr lang="en-US" dirty="0" smtClean="0"/>
              <a:t>What weaknesses does this person have? </a:t>
            </a:r>
          </a:p>
          <a:p>
            <a:pPr>
              <a:buFont typeface="Arial" pitchFamily="34" charset="0"/>
              <a:buChar char="•"/>
            </a:pPr>
            <a:r>
              <a:rPr lang="en-US" dirty="0" smtClean="0"/>
              <a:t>How would these weaknesses affect this person’s ability to get hired or keep their job?</a:t>
            </a:r>
            <a:endParaRPr lang="en-US" dirty="0"/>
          </a:p>
        </p:txBody>
      </p:sp>
    </p:spTree>
    <p:extLst>
      <p:ext uri="{BB962C8B-B14F-4D97-AF65-F5344CB8AC3E}">
        <p14:creationId xmlns:p14="http://schemas.microsoft.com/office/powerpoint/2010/main" val="309598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44" y="1398651"/>
            <a:ext cx="2947482" cy="5052259"/>
          </a:xfrm>
        </p:spPr>
        <p:txBody>
          <a:bodyPr vert="horz" lIns="91440" tIns="45720" rIns="91440" bIns="45720" rtlCol="0" anchor="t" anchorCtr="0">
            <a:normAutofit/>
          </a:bodyPr>
          <a:lstStyle/>
          <a:p>
            <a:r>
              <a:rPr lang="en-US" dirty="0"/>
              <a:t>Classroom  Discussion:</a:t>
            </a:r>
          </a:p>
          <a:p>
            <a:endParaRPr lang="en-US" dirty="0"/>
          </a:p>
        </p:txBody>
      </p:sp>
      <p:sp>
        <p:nvSpPr>
          <p:cNvPr id="16" name="Title 1"/>
          <p:cNvSpPr txBox="1">
            <a:spLocks/>
          </p:cNvSpPr>
          <p:nvPr/>
        </p:nvSpPr>
        <p:spPr>
          <a:xfrm>
            <a:off x="262444" y="2733562"/>
            <a:ext cx="2947482" cy="4601183"/>
          </a:xfrm>
          <a:prstGeom prst="rect">
            <a:avLst/>
          </a:prstGeom>
        </p:spPr>
        <p:txBody>
          <a:bodyPr vert="horz" lIns="91440" tIns="45720" rIns="91440" bIns="45720" rtlCol="0" anchor="t" anchorCtr="0">
            <a:normAutofit/>
          </a:bodyPr>
          <a:lstStyle>
            <a:lvl1pPr defTabSz="914400">
              <a:lnSpc>
                <a:spcPct val="90000"/>
              </a:lnSpc>
              <a:spcBef>
                <a:spcPct val="0"/>
              </a:spcBef>
              <a:buNone/>
              <a:defRPr sz="3200" spc="-60" baseline="0">
                <a:solidFill>
                  <a:srgbClr val="FFFFFF"/>
                </a:solidFill>
                <a:latin typeface="Cambria" charset="0"/>
                <a:ea typeface="Cambria" charset="0"/>
                <a:cs typeface="Cambria" charset="0"/>
              </a:defRPr>
            </a:lvl1pPr>
          </a:lstStyle>
          <a:p>
            <a:r>
              <a:rPr lang="en-US" sz="2800" dirty="0" smtClean="0">
                <a:latin typeface="+mj-lt"/>
              </a:rPr>
              <a:t>What </a:t>
            </a:r>
            <a:r>
              <a:rPr lang="en-US" sz="2800" dirty="0">
                <a:latin typeface="+mj-lt"/>
              </a:rPr>
              <a:t>are your weaknesses?</a:t>
            </a:r>
          </a:p>
        </p:txBody>
      </p:sp>
      <p:pic>
        <p:nvPicPr>
          <p:cNvPr id="11" name="image" descr="vaccum clean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766" y="986560"/>
            <a:ext cx="854146" cy="1338162"/>
          </a:xfrm>
          <a:prstGeom prst="rect">
            <a:avLst/>
          </a:prstGeom>
        </p:spPr>
      </p:pic>
      <p:pic>
        <p:nvPicPr>
          <p:cNvPr id="18" name="image" descr="clip art that can be freely us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215" y="1194348"/>
            <a:ext cx="956186" cy="857967"/>
          </a:xfrm>
          <a:prstGeom prst="rect">
            <a:avLst/>
          </a:prstGeom>
        </p:spPr>
      </p:pic>
      <p:pic>
        <p:nvPicPr>
          <p:cNvPr id="4" name="image" descr="Sport silhouet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536" y="1122725"/>
            <a:ext cx="2716455" cy="1721583"/>
          </a:xfrm>
          <a:prstGeom prst="rect">
            <a:avLst/>
          </a:prstGeom>
        </p:spPr>
      </p:pic>
      <p:pic>
        <p:nvPicPr>
          <p:cNvPr id="17" name="image" descr="Camer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4429" y="1177394"/>
            <a:ext cx="1198186" cy="1024536"/>
          </a:xfrm>
          <a:prstGeom prst="rect">
            <a:avLst/>
          </a:prstGeom>
        </p:spPr>
      </p:pic>
      <p:pic>
        <p:nvPicPr>
          <p:cNvPr id="14" name="image" descr="Today I have it rough....I have to blog as part of a homework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082" y="2561546"/>
            <a:ext cx="1095098" cy="1250112"/>
          </a:xfrm>
          <a:prstGeom prst="rect">
            <a:avLst/>
          </a:prstGeom>
        </p:spPr>
      </p:pic>
      <p:pic>
        <p:nvPicPr>
          <p:cNvPr id="19" name="image" descr="Stopwatch silhouett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7534" y="3154260"/>
            <a:ext cx="520322" cy="559988"/>
          </a:xfrm>
          <a:prstGeom prst="rect">
            <a:avLst/>
          </a:prstGeom>
        </p:spPr>
      </p:pic>
      <p:pic>
        <p:nvPicPr>
          <p:cNvPr id="12" name="image" descr="Handshak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6685" y="2286407"/>
            <a:ext cx="955935" cy="650036"/>
          </a:xfrm>
          <a:prstGeom prst="rect">
            <a:avLst/>
          </a:prstGeom>
        </p:spPr>
      </p:pic>
      <p:pic>
        <p:nvPicPr>
          <p:cNvPr id="21" name="image" descr="Money - A Dollar Sig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6639" y="2936443"/>
            <a:ext cx="660408" cy="1014197"/>
          </a:xfrm>
          <a:prstGeom prst="rect">
            <a:avLst/>
          </a:prstGeom>
        </p:spPr>
      </p:pic>
      <p:pic>
        <p:nvPicPr>
          <p:cNvPr id="13" name="image" descr="icon men celebrate ,"/>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06836" y="3032067"/>
            <a:ext cx="1480429" cy="822947"/>
          </a:xfrm>
          <a:prstGeom prst="rect">
            <a:avLst/>
          </a:prstGeom>
        </p:spPr>
      </p:pic>
      <p:pic>
        <p:nvPicPr>
          <p:cNvPr id="15" name="image" descr="singing melody ,"/>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4870" y="2439888"/>
            <a:ext cx="812029" cy="1510752"/>
          </a:xfrm>
          <a:prstGeom prst="rect">
            <a:avLst/>
          </a:prstGeom>
        </p:spPr>
      </p:pic>
      <p:sp>
        <p:nvSpPr>
          <p:cNvPr id="8" name="Content Placeholder 2"/>
          <p:cNvSpPr>
            <a:spLocks noGrp="1"/>
          </p:cNvSpPr>
          <p:nvPr>
            <p:ph idx="1"/>
          </p:nvPr>
        </p:nvSpPr>
        <p:spPr>
          <a:xfrm>
            <a:off x="3890428" y="4211819"/>
            <a:ext cx="8003122" cy="2989439"/>
          </a:xfrm>
        </p:spPr>
        <p:txBody>
          <a:bodyPr>
            <a:normAutofit fontScale="70000" lnSpcReduction="20000"/>
          </a:bodyPr>
          <a:lstStyle/>
          <a:p>
            <a:pPr>
              <a:buFont typeface="Arial" pitchFamily="34" charset="0"/>
              <a:buChar char="•"/>
            </a:pPr>
            <a:r>
              <a:rPr lang="en-US" sz="2900" dirty="0" smtClean="0"/>
              <a:t>Look at your “Individual Strengths Activity” handout:</a:t>
            </a:r>
          </a:p>
          <a:p>
            <a:pPr lvl="1">
              <a:buFont typeface="Arial" pitchFamily="34" charset="0"/>
              <a:buChar char="•"/>
            </a:pPr>
            <a:r>
              <a:rPr lang="en-US" sz="2900" dirty="0" smtClean="0"/>
              <a:t>What is the opposite of each strength?</a:t>
            </a:r>
          </a:p>
          <a:p>
            <a:pPr>
              <a:buFont typeface="Arial" pitchFamily="34" charset="0"/>
              <a:buChar char="•"/>
            </a:pPr>
            <a:r>
              <a:rPr lang="en-US" sz="3100" dirty="0" smtClean="0"/>
              <a:t>The opposite of a strength is a weakness (with a grey zone in between).  </a:t>
            </a:r>
          </a:p>
          <a:p>
            <a:pPr>
              <a:buFont typeface="Arial" pitchFamily="34" charset="0"/>
              <a:buChar char="•"/>
            </a:pPr>
            <a:r>
              <a:rPr lang="en-US" sz="2900" dirty="0" smtClean="0"/>
              <a:t>We all have weaknesses.</a:t>
            </a:r>
          </a:p>
          <a:p>
            <a:pPr>
              <a:buFont typeface="Arial" pitchFamily="34" charset="0"/>
              <a:buChar char="•"/>
            </a:pPr>
            <a:r>
              <a:rPr lang="en-US" sz="2900" dirty="0" smtClean="0"/>
              <a:t>With smart planning, we can work on our weaknesses to achieve goals.</a:t>
            </a:r>
          </a:p>
          <a:p>
            <a:pPr>
              <a:buFont typeface="Arial" pitchFamily="34" charset="0"/>
              <a:buChar char="•"/>
            </a:pPr>
            <a:r>
              <a:rPr lang="en-US" sz="2900" dirty="0" smtClean="0"/>
              <a:t>Research shows that we can change, or train, our brains to be stronger in strengths and weaknesses with motivation and practice.   </a:t>
            </a:r>
            <a:endParaRPr lang="en-US" dirty="0" smtClean="0"/>
          </a:p>
          <a:p>
            <a:pPr marL="0" indent="0">
              <a:buNone/>
            </a:pPr>
            <a:endParaRPr lang="en-US" dirty="0"/>
          </a:p>
        </p:txBody>
      </p:sp>
    </p:spTree>
    <p:extLst>
      <p:ext uri="{BB962C8B-B14F-4D97-AF65-F5344CB8AC3E}">
        <p14:creationId xmlns:p14="http://schemas.microsoft.com/office/powerpoint/2010/main" val="3937332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US" dirty="0"/>
              <a:t>Video Activity:</a:t>
            </a:r>
          </a:p>
        </p:txBody>
      </p:sp>
      <p:sp>
        <p:nvSpPr>
          <p:cNvPr id="6" name="Title 1"/>
          <p:cNvSpPr txBox="1">
            <a:spLocks/>
          </p:cNvSpPr>
          <p:nvPr/>
        </p:nvSpPr>
        <p:spPr>
          <a:xfrm>
            <a:off x="252919" y="1409587"/>
            <a:ext cx="2947482" cy="3562463"/>
          </a:xfrm>
          <a:prstGeom prst="rect">
            <a:avLst/>
          </a:prstGeom>
        </p:spPr>
        <p:txBody>
          <a:bodyPr vert="horz" lIns="91440" tIns="45720" rIns="91440" bIns="45720" rtlCol="0" anchor="t" anchorCtr="0">
            <a:normAutofit/>
          </a:bodyPr>
          <a:lstStyle>
            <a:lvl1pPr defTabSz="914400">
              <a:lnSpc>
                <a:spcPct val="90000"/>
              </a:lnSpc>
              <a:spcBef>
                <a:spcPct val="0"/>
              </a:spcBef>
              <a:buNone/>
              <a:defRPr sz="3200" spc="-60" baseline="0">
                <a:solidFill>
                  <a:srgbClr val="FFFFFF"/>
                </a:solidFill>
                <a:latin typeface="Cambria" charset="0"/>
                <a:ea typeface="Cambria" charset="0"/>
                <a:cs typeface="Cambria" charset="0"/>
              </a:defRPr>
            </a:lvl1pPr>
          </a:lstStyle>
          <a:p>
            <a:r>
              <a:rPr lang="en-US" dirty="0" smtClean="0"/>
              <a:t> </a:t>
            </a:r>
          </a:p>
          <a:p>
            <a:endParaRPr lang="en-US" dirty="0" smtClean="0"/>
          </a:p>
          <a:p>
            <a:r>
              <a:rPr lang="en-US" sz="2800" dirty="0" smtClean="0">
                <a:latin typeface="+mj-lt"/>
              </a:rPr>
              <a:t>Everyone </a:t>
            </a:r>
            <a:r>
              <a:rPr lang="en-US" sz="2800" dirty="0">
                <a:latin typeface="+mj-lt"/>
              </a:rPr>
              <a:t>is Smart, by  Bradley Lands</a:t>
            </a:r>
          </a:p>
        </p:txBody>
      </p:sp>
      <p:pic>
        <p:nvPicPr>
          <p:cNvPr id="14" name="image" descr="video showing lessons of Bradley Lands,"/>
          <p:cNvPicPr>
            <a:picLocks noRot="1" noChangeAspect="1"/>
          </p:cNvPicPr>
          <p:nvPr>
            <a:videoFile r:link="rId1"/>
          </p:nvPr>
        </p:nvPicPr>
        <p:blipFill>
          <a:blip r:embed="rId3"/>
          <a:stretch>
            <a:fillRect/>
          </a:stretch>
        </p:blipFill>
        <p:spPr>
          <a:xfrm>
            <a:off x="5133975" y="1133475"/>
            <a:ext cx="4572000" cy="2571750"/>
          </a:xfrm>
          <a:prstGeom prst="rect">
            <a:avLst/>
          </a:prstGeom>
        </p:spPr>
      </p:pic>
      <p:sp>
        <p:nvSpPr>
          <p:cNvPr id="3" name="Content Placeholder 2"/>
          <p:cNvSpPr>
            <a:spLocks noGrp="1"/>
          </p:cNvSpPr>
          <p:nvPr>
            <p:ph idx="1"/>
          </p:nvPr>
        </p:nvSpPr>
        <p:spPr>
          <a:xfrm>
            <a:off x="3889376" y="3820065"/>
            <a:ext cx="8004173" cy="2901068"/>
          </a:xfrm>
        </p:spPr>
        <p:txBody>
          <a:bodyPr>
            <a:normAutofit/>
          </a:bodyPr>
          <a:lstStyle/>
          <a:p>
            <a:pPr>
              <a:buFont typeface="Arial" pitchFamily="34" charset="0"/>
              <a:buChar char="•"/>
            </a:pPr>
            <a:r>
              <a:rPr lang="en-US" sz="2400" dirty="0" smtClean="0"/>
              <a:t>What are three lessons Mr. Lands learned?</a:t>
            </a:r>
          </a:p>
          <a:p>
            <a:pPr>
              <a:buFont typeface="Arial" pitchFamily="34" charset="0"/>
              <a:buChar char="•"/>
            </a:pPr>
            <a:r>
              <a:rPr lang="en-US" sz="2400" dirty="0" smtClean="0"/>
              <a:t>Do you agree or disagree with Mr. Lands when he states that “…challenges and weakness can be met with education, practice, and hard work”?</a:t>
            </a:r>
          </a:p>
          <a:p>
            <a:pPr lvl="1">
              <a:buFont typeface="Arial" pitchFamily="34" charset="0"/>
              <a:buChar char="•"/>
            </a:pPr>
            <a:r>
              <a:rPr lang="en-US" sz="2200" dirty="0" smtClean="0"/>
              <a:t>Justify your answer</a:t>
            </a:r>
          </a:p>
          <a:p>
            <a:pPr>
              <a:buFont typeface="Arial" pitchFamily="34" charset="0"/>
              <a:buChar char="•"/>
            </a:pPr>
            <a:r>
              <a:rPr lang="en-US" sz="2400" dirty="0" smtClean="0"/>
              <a:t>Any other thoughts? </a:t>
            </a:r>
            <a:endParaRPr lang="en-US" sz="2400" dirty="0"/>
          </a:p>
        </p:txBody>
      </p:sp>
    </p:spTree>
    <p:extLst>
      <p:ext uri="{BB962C8B-B14F-4D97-AF65-F5344CB8AC3E}">
        <p14:creationId xmlns:p14="http://schemas.microsoft.com/office/powerpoint/2010/main" val="533853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402758"/>
            <a:ext cx="3261807" cy="4083642"/>
          </a:xfrm>
        </p:spPr>
        <p:txBody>
          <a:bodyPr vert="horz" lIns="91440" tIns="45720" rIns="91440" bIns="45720" rtlCol="0" anchor="t" anchorCtr="0">
            <a:normAutofit/>
          </a:bodyPr>
          <a:lstStyle/>
          <a:p>
            <a:r>
              <a:rPr lang="en-US" sz="3200" kern="1200" spc="-60" baseline="0" dirty="0" smtClean="0">
                <a:solidFill>
                  <a:srgbClr val="FFFFFF"/>
                </a:solidFill>
                <a:effectLst/>
                <a:latin typeface="Cambria" charset="0"/>
                <a:ea typeface="Cambria" charset="0"/>
                <a:cs typeface="Cambria" charset="0"/>
              </a:rPr>
              <a:t>Application Activity:</a:t>
            </a:r>
            <a:br>
              <a:rPr lang="en-US" sz="3200" kern="1200" spc="-60" baseline="0" dirty="0" smtClean="0">
                <a:solidFill>
                  <a:srgbClr val="FFFFFF"/>
                </a:solidFill>
                <a:effectLst/>
                <a:latin typeface="Cambria" charset="0"/>
                <a:ea typeface="Cambria" charset="0"/>
                <a:cs typeface="Cambria" charset="0"/>
              </a:rPr>
            </a:br>
            <a:endParaRPr lang="en-US" sz="2800" dirty="0">
              <a:latin typeface="+mj-lt"/>
            </a:endParaRPr>
          </a:p>
        </p:txBody>
      </p:sp>
      <p:sp>
        <p:nvSpPr>
          <p:cNvPr id="5" name="Title 1"/>
          <p:cNvSpPr txBox="1">
            <a:spLocks/>
          </p:cNvSpPr>
          <p:nvPr/>
        </p:nvSpPr>
        <p:spPr>
          <a:xfrm>
            <a:off x="252918" y="1850433"/>
            <a:ext cx="3261807" cy="209291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spc="-60" baseline="0">
                <a:solidFill>
                  <a:srgbClr val="FFFFFF"/>
                </a:solidFill>
                <a:latin typeface="Cambria" charset="0"/>
                <a:ea typeface="Cambria" charset="0"/>
                <a:cs typeface="Cambria" charset="0"/>
              </a:defRPr>
            </a:lvl1pPr>
          </a:lstStyle>
          <a:p>
            <a:r>
              <a:rPr lang="en-US" dirty="0" smtClean="0"/>
              <a:t> </a:t>
            </a:r>
            <a:br>
              <a:rPr lang="en-US" dirty="0" smtClean="0"/>
            </a:br>
            <a:r>
              <a:rPr lang="en-US" dirty="0" smtClean="0"/>
              <a:t/>
            </a:r>
            <a:br>
              <a:rPr lang="en-US" dirty="0" smtClean="0"/>
            </a:br>
            <a:r>
              <a:rPr lang="en-US" sz="2800" dirty="0" smtClean="0">
                <a:latin typeface="+mj-lt"/>
              </a:rPr>
              <a:t>Strength and Weakness Card Game</a:t>
            </a:r>
            <a:endParaRPr lang="en-US" sz="2800" dirty="0">
              <a:latin typeface="+mj-lt"/>
            </a:endParaRPr>
          </a:p>
        </p:txBody>
      </p:sp>
      <p:pic>
        <p:nvPicPr>
          <p:cNvPr id="3" name="image" descr="card showing strengths and weaknes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80" y="4077598"/>
            <a:ext cx="2438075" cy="1837427"/>
          </a:xfrm>
          <a:prstGeom prst="rect">
            <a:avLst/>
          </a:prstGeom>
        </p:spPr>
      </p:pic>
      <p:sp>
        <p:nvSpPr>
          <p:cNvPr id="7" name="Content Placeholder 6"/>
          <p:cNvSpPr>
            <a:spLocks noGrp="1"/>
          </p:cNvSpPr>
          <p:nvPr>
            <p:ph sz="half" idx="2"/>
          </p:nvPr>
        </p:nvSpPr>
        <p:spPr>
          <a:xfrm>
            <a:off x="3906011" y="1295287"/>
            <a:ext cx="7987539" cy="4791188"/>
          </a:xfrm>
        </p:spPr>
        <p:txBody>
          <a:bodyPr>
            <a:normAutofit fontScale="92500" lnSpcReduction="20000"/>
          </a:bodyPr>
          <a:lstStyle/>
          <a:p>
            <a:pPr marL="0" indent="0">
              <a:buNone/>
            </a:pPr>
            <a:r>
              <a:rPr lang="en-US" dirty="0" smtClean="0"/>
              <a:t>Game Rules: </a:t>
            </a:r>
          </a:p>
          <a:p>
            <a:pPr>
              <a:buFont typeface="Arial" pitchFamily="34" charset="0"/>
              <a:buChar char="•"/>
            </a:pPr>
            <a:r>
              <a:rPr lang="en-US" dirty="0" smtClean="0"/>
              <a:t>Divide into groups of up to 8 students.</a:t>
            </a:r>
          </a:p>
          <a:p>
            <a:pPr>
              <a:buFont typeface="Arial" pitchFamily="34" charset="0"/>
              <a:buChar char="•"/>
            </a:pPr>
            <a:r>
              <a:rPr lang="en-US" dirty="0" smtClean="0"/>
              <a:t>Each groups receives one set of cards.</a:t>
            </a:r>
          </a:p>
          <a:p>
            <a:pPr>
              <a:buFont typeface="Arial" pitchFamily="34" charset="0"/>
              <a:buChar char="•"/>
            </a:pPr>
            <a:r>
              <a:rPr lang="en-US" dirty="0" smtClean="0"/>
              <a:t>Appoint a group Dealer who shuffles the cards and deals one card to each student. Dealer places remaining stack of cards face down in the middle.  </a:t>
            </a:r>
          </a:p>
          <a:p>
            <a:pPr>
              <a:buFont typeface="Arial" pitchFamily="34" charset="0"/>
              <a:buChar char="•"/>
            </a:pPr>
            <a:r>
              <a:rPr lang="en-US" dirty="0" smtClean="0"/>
              <a:t>Each person takes a look at the card and decides if it is a strength or weakness of their personality.  </a:t>
            </a:r>
          </a:p>
          <a:p>
            <a:pPr lvl="1">
              <a:buFont typeface="Arial" pitchFamily="34" charset="0"/>
              <a:buChar char="•"/>
            </a:pPr>
            <a:r>
              <a:rPr lang="en-US" dirty="0" smtClean="0"/>
              <a:t>When it’s your turn, if the card means something, keep in face down in front of  you. If it doesn’t mean anything, place it face down in the bottom of the pile and draw a new card from the top of the deck.  </a:t>
            </a:r>
          </a:p>
          <a:p>
            <a:pPr>
              <a:buFont typeface="Arial" pitchFamily="34" charset="0"/>
              <a:buChar char="•"/>
            </a:pPr>
            <a:r>
              <a:rPr lang="en-US" dirty="0" smtClean="0"/>
              <a:t>Continue in a circle until all cards are gone. </a:t>
            </a:r>
          </a:p>
          <a:p>
            <a:pPr>
              <a:buFont typeface="Arial" pitchFamily="34" charset="0"/>
              <a:buChar char="•"/>
            </a:pPr>
            <a:r>
              <a:rPr lang="en-US" dirty="0" smtClean="0"/>
              <a:t>Students can only reject one card during each turn. </a:t>
            </a:r>
          </a:p>
          <a:p>
            <a:pPr>
              <a:buFont typeface="Arial" pitchFamily="34" charset="0"/>
              <a:buChar char="•"/>
            </a:pPr>
            <a:r>
              <a:rPr lang="en-US" dirty="0" smtClean="0"/>
              <a:t>If a card is rejected by all students, it can be moved to the side at the end of the game.  </a:t>
            </a:r>
          </a:p>
          <a:p>
            <a:pPr>
              <a:buFont typeface="Arial" pitchFamily="34" charset="0"/>
              <a:buChar char="•"/>
            </a:pPr>
            <a:r>
              <a:rPr lang="en-US" dirty="0" smtClean="0"/>
              <a:t>When all of the cards are gone, take turns sharing your cards and why it is a strength or weakness.  </a:t>
            </a:r>
          </a:p>
        </p:txBody>
      </p:sp>
    </p:spTree>
    <p:extLst>
      <p:ext uri="{BB962C8B-B14F-4D97-AF65-F5344CB8AC3E}">
        <p14:creationId xmlns:p14="http://schemas.microsoft.com/office/powerpoint/2010/main" val="2444532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398651"/>
            <a:ext cx="3200400" cy="2992374"/>
          </a:xfrm>
        </p:spPr>
        <p:txBody>
          <a:bodyPr vert="horz" lIns="91440" tIns="45720" rIns="91440" bIns="45720" rtlCol="0" anchor="t" anchorCtr="0">
            <a:normAutofit/>
          </a:bodyPr>
          <a:lstStyle/>
          <a:p>
            <a:r>
              <a:rPr lang="en-US" dirty="0"/>
              <a:t>Application Activity</a:t>
            </a:r>
            <a:r>
              <a:rPr lang="en-US" dirty="0" smtClean="0"/>
              <a:t>:</a:t>
            </a:r>
            <a:br>
              <a:rPr lang="en-US" dirty="0" smtClean="0"/>
            </a:br>
            <a:endParaRPr lang="en-US" dirty="0"/>
          </a:p>
          <a:p>
            <a:endParaRPr lang="en-US" dirty="0"/>
          </a:p>
        </p:txBody>
      </p:sp>
      <p:sp>
        <p:nvSpPr>
          <p:cNvPr id="6" name="Title 1"/>
          <p:cNvSpPr txBox="1">
            <a:spLocks/>
          </p:cNvSpPr>
          <p:nvPr/>
        </p:nvSpPr>
        <p:spPr>
          <a:xfrm>
            <a:off x="252919" y="2743087"/>
            <a:ext cx="3204656" cy="4601183"/>
          </a:xfrm>
          <a:prstGeom prst="rect">
            <a:avLst/>
          </a:prstGeom>
        </p:spPr>
        <p:txBody>
          <a:bodyPr vert="horz" lIns="91440" tIns="45720" rIns="91440" bIns="45720" rtlCol="0" anchor="t" anchorCtr="0">
            <a:normAutofit/>
          </a:bodyPr>
          <a:lstStyle>
            <a:lvl1pPr defTabSz="914400">
              <a:lnSpc>
                <a:spcPct val="90000"/>
              </a:lnSpc>
              <a:spcBef>
                <a:spcPct val="0"/>
              </a:spcBef>
              <a:buNone/>
              <a:defRPr sz="3200" spc="-60" baseline="0">
                <a:solidFill>
                  <a:srgbClr val="FFFFFF"/>
                </a:solidFill>
                <a:latin typeface="Cambria" charset="0"/>
                <a:ea typeface="Cambria" charset="0"/>
                <a:cs typeface="Cambria" charset="0"/>
              </a:defRPr>
            </a:lvl1pPr>
          </a:lstStyle>
          <a:p>
            <a:r>
              <a:rPr lang="en-US" sz="2800" dirty="0" smtClean="0">
                <a:latin typeface="+mj-lt"/>
              </a:rPr>
              <a:t>Word </a:t>
            </a:r>
            <a:r>
              <a:rPr lang="en-US" sz="2800" dirty="0">
                <a:latin typeface="+mj-lt"/>
              </a:rPr>
              <a:t>Wall Extension </a:t>
            </a:r>
          </a:p>
        </p:txBody>
      </p:sp>
      <p:sp>
        <p:nvSpPr>
          <p:cNvPr id="3" name="Content Placeholder 2"/>
          <p:cNvSpPr>
            <a:spLocks noGrp="1"/>
          </p:cNvSpPr>
          <p:nvPr>
            <p:ph idx="1"/>
          </p:nvPr>
        </p:nvSpPr>
        <p:spPr>
          <a:xfrm>
            <a:off x="3897843" y="1469450"/>
            <a:ext cx="7995707" cy="5120640"/>
          </a:xfrm>
        </p:spPr>
        <p:txBody>
          <a:bodyPr>
            <a:normAutofit lnSpcReduction="10000"/>
          </a:bodyPr>
          <a:lstStyle/>
          <a:p>
            <a:pPr marL="0" indent="0">
              <a:buNone/>
            </a:pPr>
            <a:r>
              <a:rPr lang="en-US" sz="2200" dirty="0" smtClean="0"/>
              <a:t>Discussion Prompts: </a:t>
            </a:r>
          </a:p>
          <a:p>
            <a:pPr lvl="0">
              <a:buFont typeface="Arial" pitchFamily="34" charset="0"/>
              <a:buChar char="•"/>
            </a:pPr>
            <a:r>
              <a:rPr lang="en-US" dirty="0"/>
              <a:t>Which of the weaknesses on the list should people try to strengthen? Why?</a:t>
            </a:r>
          </a:p>
          <a:p>
            <a:pPr lvl="0">
              <a:buFont typeface="Arial" pitchFamily="34" charset="0"/>
              <a:buChar char="•"/>
            </a:pPr>
            <a:r>
              <a:rPr lang="en-US" dirty="0"/>
              <a:t>Which of the weaknesses could be minimized or avoided during a career search? Why?</a:t>
            </a:r>
          </a:p>
          <a:p>
            <a:pPr lvl="0">
              <a:buFont typeface="Arial" pitchFamily="34" charset="0"/>
              <a:buChar char="•"/>
            </a:pPr>
            <a:r>
              <a:rPr lang="en-US" dirty="0"/>
              <a:t>Which weakness would not be good to have if you were </a:t>
            </a:r>
            <a:r>
              <a:rPr lang="en-US" dirty="0" smtClean="0"/>
              <a:t>a:</a:t>
            </a:r>
          </a:p>
          <a:p>
            <a:pPr lvl="1">
              <a:buFont typeface="Arial" pitchFamily="34" charset="0"/>
              <a:buChar char="•"/>
            </a:pPr>
            <a:r>
              <a:rPr lang="en-US" dirty="0" smtClean="0"/>
              <a:t>Firefighter</a:t>
            </a:r>
            <a:r>
              <a:rPr lang="en-US" dirty="0"/>
              <a:t>? </a:t>
            </a:r>
            <a:endParaRPr lang="en-US" dirty="0" smtClean="0"/>
          </a:p>
          <a:p>
            <a:pPr lvl="1">
              <a:buFont typeface="Arial" pitchFamily="34" charset="0"/>
              <a:buChar char="•"/>
            </a:pPr>
            <a:r>
              <a:rPr lang="en-US" dirty="0" smtClean="0"/>
              <a:t>Teacher</a:t>
            </a:r>
            <a:r>
              <a:rPr lang="en-US" dirty="0"/>
              <a:t>? </a:t>
            </a:r>
          </a:p>
          <a:p>
            <a:pPr lvl="1">
              <a:buFont typeface="Arial" pitchFamily="34" charset="0"/>
              <a:buChar char="•"/>
            </a:pPr>
            <a:r>
              <a:rPr lang="en-US" dirty="0" smtClean="0"/>
              <a:t>Business </a:t>
            </a:r>
            <a:r>
              <a:rPr lang="en-US" dirty="0"/>
              <a:t>man or woman working in an office? </a:t>
            </a:r>
            <a:endParaRPr lang="en-US" dirty="0" smtClean="0"/>
          </a:p>
          <a:p>
            <a:pPr lvl="1">
              <a:buFont typeface="Arial" pitchFamily="34" charset="0"/>
              <a:buChar char="•"/>
            </a:pPr>
            <a:r>
              <a:rPr lang="en-US" dirty="0" smtClean="0"/>
              <a:t>Clerk </a:t>
            </a:r>
            <a:r>
              <a:rPr lang="en-US" dirty="0"/>
              <a:t>or salesperson working in a store? </a:t>
            </a:r>
            <a:endParaRPr lang="en-US" dirty="0" smtClean="0"/>
          </a:p>
          <a:p>
            <a:pPr lvl="1">
              <a:buFont typeface="Arial" pitchFamily="34" charset="0"/>
              <a:buChar char="•"/>
            </a:pPr>
            <a:r>
              <a:rPr lang="en-US" dirty="0"/>
              <a:t>P</a:t>
            </a:r>
            <a:r>
              <a:rPr lang="en-US" dirty="0" smtClean="0"/>
              <a:t>erson </a:t>
            </a:r>
            <a:r>
              <a:rPr lang="en-US" dirty="0"/>
              <a:t>working in the medical field? </a:t>
            </a:r>
            <a:endParaRPr lang="en-US" dirty="0" smtClean="0"/>
          </a:p>
          <a:p>
            <a:pPr lvl="1">
              <a:buFont typeface="Arial" pitchFamily="34" charset="0"/>
              <a:buChar char="•"/>
            </a:pPr>
            <a:r>
              <a:rPr lang="en-US" dirty="0"/>
              <a:t>S</a:t>
            </a:r>
            <a:r>
              <a:rPr lang="en-US" dirty="0" smtClean="0"/>
              <a:t>cientist</a:t>
            </a:r>
            <a:r>
              <a:rPr lang="en-US" dirty="0"/>
              <a:t>?</a:t>
            </a:r>
          </a:p>
          <a:p>
            <a:pPr lvl="0">
              <a:buFont typeface="Arial" pitchFamily="34" charset="0"/>
              <a:buChar char="•"/>
            </a:pPr>
            <a:r>
              <a:rPr lang="en-US" dirty="0"/>
              <a:t>What is another strength and its opposite (weaknesses) to add to this list?</a:t>
            </a:r>
          </a:p>
          <a:p>
            <a:pPr lvl="0">
              <a:buFont typeface="Arial" pitchFamily="34" charset="0"/>
              <a:buChar char="•"/>
            </a:pPr>
            <a:r>
              <a:rPr lang="en-US" dirty="0"/>
              <a:t>Identify at least two weaknesses from this list that is a struggle.</a:t>
            </a:r>
          </a:p>
          <a:p>
            <a:endParaRPr lang="en-US" dirty="0" smtClean="0"/>
          </a:p>
          <a:p>
            <a:endParaRPr lang="en-US" dirty="0"/>
          </a:p>
          <a:p>
            <a:endParaRPr lang="en-US" dirty="0"/>
          </a:p>
        </p:txBody>
      </p:sp>
    </p:spTree>
    <p:extLst>
      <p:ext uri="{BB962C8B-B14F-4D97-AF65-F5344CB8AC3E}">
        <p14:creationId xmlns:p14="http://schemas.microsoft.com/office/powerpoint/2010/main" val="2502063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919" y="1398651"/>
            <a:ext cx="2947482" cy="5052259"/>
          </a:xfrm>
        </p:spPr>
        <p:txBody>
          <a:bodyPr/>
          <a:lstStyle/>
          <a:p>
            <a:r>
              <a:rPr lang="en-US" dirty="0"/>
              <a:t>Synthesis Activity</a:t>
            </a:r>
            <a:r>
              <a:rPr lang="en-US" dirty="0" smtClean="0"/>
              <a:t>:</a:t>
            </a:r>
            <a:endParaRPr lang="en-US" dirty="0"/>
          </a:p>
        </p:txBody>
      </p:sp>
      <p:sp>
        <p:nvSpPr>
          <p:cNvPr id="5" name="Title 2"/>
          <p:cNvSpPr txBox="1">
            <a:spLocks/>
          </p:cNvSpPr>
          <p:nvPr/>
        </p:nvSpPr>
        <p:spPr>
          <a:xfrm>
            <a:off x="252919" y="1855852"/>
            <a:ext cx="2947482" cy="228752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spc="-60" baseline="0">
                <a:solidFill>
                  <a:srgbClr val="FFFFFF"/>
                </a:solidFill>
                <a:latin typeface="Cambria" charset="0"/>
                <a:ea typeface="Cambria" charset="0"/>
                <a:cs typeface="Cambria" charset="0"/>
              </a:defRPr>
            </a:lvl1pPr>
          </a:lstStyle>
          <a:p>
            <a:r>
              <a:rPr lang="en-US" dirty="0" smtClean="0"/>
              <a:t> </a:t>
            </a:r>
            <a:br>
              <a:rPr lang="en-US" dirty="0" smtClean="0"/>
            </a:br>
            <a:r>
              <a:rPr lang="en-US" dirty="0" smtClean="0"/>
              <a:t/>
            </a:r>
            <a:br>
              <a:rPr lang="en-US" dirty="0" smtClean="0"/>
            </a:br>
            <a:r>
              <a:rPr lang="en-US" sz="2800" dirty="0" smtClean="0">
                <a:latin typeface="+mj-lt"/>
              </a:rPr>
              <a:t>Word Wall Extension  Activity </a:t>
            </a:r>
            <a:r>
              <a:rPr lang="en-US" dirty="0" smtClean="0"/>
              <a:t/>
            </a:r>
            <a:br>
              <a:rPr lang="en-US" dirty="0" smtClean="0"/>
            </a:br>
            <a:endParaRPr lang="en-US" dirty="0"/>
          </a:p>
        </p:txBody>
      </p:sp>
      <p:sp>
        <p:nvSpPr>
          <p:cNvPr id="6" name="Content Placeholder 5"/>
          <p:cNvSpPr>
            <a:spLocks noGrp="1"/>
          </p:cNvSpPr>
          <p:nvPr>
            <p:ph idx="1"/>
          </p:nvPr>
        </p:nvSpPr>
        <p:spPr>
          <a:xfrm>
            <a:off x="3907368" y="1426083"/>
            <a:ext cx="7315200" cy="5120640"/>
          </a:xfrm>
        </p:spPr>
        <p:txBody>
          <a:bodyPr>
            <a:normAutofit/>
          </a:bodyPr>
          <a:lstStyle/>
          <a:p>
            <a:pPr marL="0" indent="0">
              <a:buNone/>
            </a:pPr>
            <a:r>
              <a:rPr lang="en-US" sz="2400" dirty="0" smtClean="0"/>
              <a:t>1</a:t>
            </a:r>
            <a:r>
              <a:rPr lang="en-US" sz="2400" dirty="0"/>
              <a:t>. Is this word a strength or weakness?</a:t>
            </a:r>
          </a:p>
          <a:p>
            <a:pPr marL="0" indent="0">
              <a:buNone/>
            </a:pPr>
            <a:r>
              <a:rPr lang="en-US" sz="2400" dirty="0" smtClean="0"/>
              <a:t>2</a:t>
            </a:r>
            <a:r>
              <a:rPr lang="en-US" sz="2400" dirty="0"/>
              <a:t>. Is it </a:t>
            </a:r>
            <a:r>
              <a:rPr lang="en-US" sz="2400" u="sng" dirty="0"/>
              <a:t>always</a:t>
            </a:r>
            <a:r>
              <a:rPr lang="en-US" sz="2400" dirty="0"/>
              <a:t> a strength or weakness?</a:t>
            </a:r>
          </a:p>
          <a:p>
            <a:pPr marL="0" indent="0">
              <a:buNone/>
            </a:pPr>
            <a:r>
              <a:rPr lang="en-US" sz="2400" dirty="0" smtClean="0"/>
              <a:t>3</a:t>
            </a:r>
            <a:r>
              <a:rPr lang="en-US" sz="2400" dirty="0"/>
              <a:t>. Or does it depend on the situation?</a:t>
            </a:r>
          </a:p>
        </p:txBody>
      </p:sp>
    </p:spTree>
    <p:extLst>
      <p:ext uri="{BB962C8B-B14F-4D97-AF65-F5344CB8AC3E}">
        <p14:creationId xmlns:p14="http://schemas.microsoft.com/office/powerpoint/2010/main" val="3835066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408176"/>
            <a:ext cx="3176081" cy="5052259"/>
          </a:xfrm>
        </p:spPr>
        <p:txBody>
          <a:bodyPr/>
          <a:lstStyle/>
          <a:p>
            <a:r>
              <a:rPr lang="en-US" dirty="0" smtClean="0"/>
              <a:t>Cross Curriculum Activity:</a:t>
            </a:r>
            <a:endParaRPr lang="en-US" sz="2800" dirty="0">
              <a:latin typeface="+mj-lt"/>
            </a:endParaRPr>
          </a:p>
        </p:txBody>
      </p:sp>
      <p:sp>
        <p:nvSpPr>
          <p:cNvPr id="5" name="Title 1"/>
          <p:cNvSpPr txBox="1">
            <a:spLocks/>
          </p:cNvSpPr>
          <p:nvPr/>
        </p:nvSpPr>
        <p:spPr>
          <a:xfrm>
            <a:off x="252918" y="1846326"/>
            <a:ext cx="3176081" cy="505225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spc="-60" baseline="0">
                <a:solidFill>
                  <a:srgbClr val="FFFFFF"/>
                </a:solidFill>
                <a:latin typeface="Cambria" charset="0"/>
                <a:ea typeface="Cambria" charset="0"/>
                <a:cs typeface="Cambria" charset="0"/>
              </a:defRPr>
            </a:lvl1pPr>
          </a:lstStyle>
          <a:p>
            <a:r>
              <a:rPr lang="en-US" dirty="0" smtClean="0"/>
              <a:t/>
            </a:r>
            <a:br>
              <a:rPr lang="en-US" dirty="0" smtClean="0"/>
            </a:br>
            <a:r>
              <a:rPr lang="en-US" dirty="0" smtClean="0"/>
              <a:t/>
            </a:r>
            <a:br>
              <a:rPr lang="en-US" dirty="0" smtClean="0"/>
            </a:br>
            <a:r>
              <a:rPr lang="en-US" sz="2800" dirty="0" smtClean="0">
                <a:latin typeface="+mj-lt"/>
              </a:rPr>
              <a:t>Abraham Lincoln </a:t>
            </a:r>
            <a:endParaRPr lang="en-US" sz="2800" dirty="0">
              <a:latin typeface="+mj-lt"/>
            </a:endParaRPr>
          </a:p>
        </p:txBody>
      </p:sp>
      <p:sp>
        <p:nvSpPr>
          <p:cNvPr id="3" name="Content Placeholder 2"/>
          <p:cNvSpPr>
            <a:spLocks noGrp="1"/>
          </p:cNvSpPr>
          <p:nvPr>
            <p:ph idx="1"/>
          </p:nvPr>
        </p:nvSpPr>
        <p:spPr>
          <a:xfrm>
            <a:off x="3897729" y="1419225"/>
            <a:ext cx="7315200" cy="4199255"/>
          </a:xfrm>
        </p:spPr>
        <p:txBody>
          <a:bodyPr/>
          <a:lstStyle/>
          <a:p>
            <a:pPr marL="0" indent="0">
              <a:buNone/>
            </a:pPr>
            <a:r>
              <a:rPr lang="en-US" sz="3000" dirty="0"/>
              <a:t>Abraham </a:t>
            </a:r>
            <a:r>
              <a:rPr lang="en-US" sz="3000" dirty="0" smtClean="0"/>
              <a:t>Lincoln, </a:t>
            </a:r>
          </a:p>
          <a:p>
            <a:pPr marL="0" indent="0">
              <a:buNone/>
            </a:pPr>
            <a:r>
              <a:rPr lang="en-US" sz="3000" dirty="0" smtClean="0"/>
              <a:t>16</a:t>
            </a:r>
            <a:r>
              <a:rPr lang="en-US" sz="3000" baseline="30000" dirty="0" smtClean="0"/>
              <a:t>th</a:t>
            </a:r>
            <a:r>
              <a:rPr lang="en-US" sz="3000" dirty="0" smtClean="0"/>
              <a:t> President of the United States </a:t>
            </a:r>
            <a:endParaRPr lang="en-US" sz="3000" dirty="0"/>
          </a:p>
          <a:p>
            <a:pPr marL="0" indent="0">
              <a:buNone/>
            </a:pPr>
            <a:endParaRPr lang="en-US" dirty="0" smtClean="0">
              <a:hlinkClick r:id="rId2"/>
            </a:endParaRPr>
          </a:p>
          <a:p>
            <a:pPr>
              <a:buFont typeface="Arial" pitchFamily="34" charset="0"/>
              <a:buChar char="•"/>
            </a:pPr>
            <a:r>
              <a:rPr lang="en-US" dirty="0" smtClean="0">
                <a:hlinkClick r:id="rId2"/>
              </a:rPr>
              <a:t>Honest Abe</a:t>
            </a:r>
            <a:r>
              <a:rPr lang="en-US" dirty="0" smtClean="0"/>
              <a:t>, Common Lit</a:t>
            </a:r>
          </a:p>
          <a:p>
            <a:pPr>
              <a:buFont typeface="Arial" pitchFamily="34" charset="0"/>
              <a:buChar char="•"/>
            </a:pPr>
            <a:r>
              <a:rPr lang="en-US" dirty="0" smtClean="0">
                <a:hlinkClick r:id="rId3"/>
              </a:rPr>
              <a:t>Biography President Abraham Lincoln</a:t>
            </a:r>
            <a:r>
              <a:rPr lang="en-US" dirty="0" smtClean="0"/>
              <a:t>, by Ducksters Education Site</a:t>
            </a:r>
          </a:p>
          <a:p>
            <a:pPr>
              <a:buFont typeface="Arial" pitchFamily="34" charset="0"/>
              <a:buChar char="•"/>
            </a:pPr>
            <a:r>
              <a:rPr lang="en-US" dirty="0" smtClean="0"/>
              <a:t>Video </a:t>
            </a:r>
            <a:r>
              <a:rPr lang="en-US" dirty="0" smtClean="0">
                <a:hlinkClick r:id="rId4"/>
              </a:rPr>
              <a:t>Biography of Abraham Lincoln: Meet the President for Kids </a:t>
            </a:r>
            <a:r>
              <a:rPr lang="en-US" dirty="0" smtClean="0"/>
              <a:t>(4:08 with CC)</a:t>
            </a:r>
          </a:p>
          <a:p>
            <a:endParaRPr lang="en-US" dirty="0"/>
          </a:p>
        </p:txBody>
      </p:sp>
      <p:pic>
        <p:nvPicPr>
          <p:cNvPr id="4" name="image" descr="Abraham Lincol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7727" y="955431"/>
            <a:ext cx="2145822" cy="2473570"/>
          </a:xfrm>
          <a:prstGeom prst="rect">
            <a:avLst/>
          </a:prstGeom>
        </p:spPr>
      </p:pic>
    </p:spTree>
    <p:extLst>
      <p:ext uri="{BB962C8B-B14F-4D97-AF65-F5344CB8AC3E}">
        <p14:creationId xmlns:p14="http://schemas.microsoft.com/office/powerpoint/2010/main" val="22669799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rame">
  <a:themeElements>
    <a:clrScheme name="PEPNET">
      <a:dk1>
        <a:srgbClr val="000000"/>
      </a:dk1>
      <a:lt1>
        <a:srgbClr val="FFFFFF"/>
      </a:lt1>
      <a:dk2>
        <a:srgbClr val="545454"/>
      </a:dk2>
      <a:lt2>
        <a:srgbClr val="BFBFBF"/>
      </a:lt2>
      <a:accent1>
        <a:srgbClr val="2B3383"/>
      </a:accent1>
      <a:accent2>
        <a:srgbClr val="FAB900"/>
      </a:accent2>
      <a:accent3>
        <a:srgbClr val="E98623"/>
      </a:accent3>
      <a:accent4>
        <a:srgbClr val="6B4E71"/>
      </a:accent4>
      <a:accent5>
        <a:srgbClr val="32495E"/>
      </a:accent5>
      <a:accent6>
        <a:srgbClr val="D95D39"/>
      </a:accent6>
      <a:hlink>
        <a:srgbClr val="90BB23"/>
      </a:hlink>
      <a:folHlink>
        <a:srgbClr val="EE7008"/>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MapIt Section 1 template" id="{23F11A74-5051-FD42-9697-29FC5CD80118}" vid="{D8C876DF-E026-0D4D-B5B3-1F99608BC7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MapIt Section 1 template</Template>
  <TotalTime>736</TotalTime>
  <Words>913</Words>
  <Application>Microsoft Office PowerPoint</Application>
  <PresentationFormat>Custom</PresentationFormat>
  <Paragraphs>89</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Frame</vt:lpstr>
      <vt:lpstr>Weaknesses</vt:lpstr>
      <vt:lpstr>Kick-off Discussion:</vt:lpstr>
      <vt:lpstr>Kick-off Discussion</vt:lpstr>
      <vt:lpstr>Classroom  Discussion: </vt:lpstr>
      <vt:lpstr>Video Activity:</vt:lpstr>
      <vt:lpstr>Application Activity: </vt:lpstr>
      <vt:lpstr>Application Activity:  </vt:lpstr>
      <vt:lpstr>Synthesis Activity:</vt:lpstr>
      <vt:lpstr>Cross Curriculum Activity:</vt:lpstr>
      <vt:lpstr>Cross Curriculum Activity:</vt:lpstr>
      <vt:lpstr>Cross Curriculum Activity: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Skills</dc:title>
  <dc:creator>Dadmun, Melissa</dc:creator>
  <cp:lastModifiedBy>samudra</cp:lastModifiedBy>
  <cp:revision>59</cp:revision>
  <cp:lastPrinted>2017-05-03T16:45:32Z</cp:lastPrinted>
  <dcterms:created xsi:type="dcterms:W3CDTF">2017-05-02T19:10:07Z</dcterms:created>
  <dcterms:modified xsi:type="dcterms:W3CDTF">2017-09-08T07:13:26Z</dcterms:modified>
</cp:coreProperties>
</file>